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70" r:id="rId5"/>
    <p:sldId id="272" r:id="rId6"/>
    <p:sldId id="259" r:id="rId7"/>
    <p:sldId id="271" r:id="rId8"/>
    <p:sldId id="273" r:id="rId9"/>
    <p:sldId id="274" r:id="rId10"/>
    <p:sldId id="277" r:id="rId11"/>
    <p:sldId id="276" r:id="rId12"/>
    <p:sldId id="261" r:id="rId13"/>
    <p:sldId id="263" r:id="rId14"/>
    <p:sldId id="275" r:id="rId15"/>
    <p:sldId id="262" r:id="rId16"/>
    <p:sldId id="268" r:id="rId17"/>
    <p:sldId id="264" r:id="rId18"/>
    <p:sldId id="269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Montserrat" panose="00000500000000000000" pitchFamily="2" charset="-52"/>
      <p:regular r:id="rId25"/>
      <p:bold r:id="rId26"/>
      <p:italic r:id="rId27"/>
      <p:boldItalic r:id="rId28"/>
    </p:embeddedFont>
    <p:embeddedFont>
      <p:font typeface="Montserrat ExtraBold" panose="00000900000000000000" pitchFamily="2" charset="-52"/>
      <p:bold r:id="rId29"/>
      <p:boldItalic r:id="rId30"/>
    </p:embeddedFont>
    <p:embeddedFont>
      <p:font typeface="Montserrat Light" panose="00000400000000000000" pitchFamily="2" charset="-52"/>
      <p:regular r:id="rId31"/>
      <p:bold r:id="rId32"/>
      <p:italic r:id="rId33"/>
      <p:boldItalic r:id="rId34"/>
    </p:embeddedFont>
    <p:embeddedFont>
      <p:font typeface="Montserrat Medium" panose="00000600000000000000" pitchFamily="2" charset="-52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jfR2fsTpyBPzvPyPV9t4eXds/wT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ей Анцута" initials="АА" lastIdx="1" clrIdx="0">
    <p:extLst>
      <p:ext uri="{19B8F6BF-5375-455C-9EA6-DF929625EA0E}">
        <p15:presenceInfo xmlns:p15="http://schemas.microsoft.com/office/powerpoint/2012/main" userId="b364dc9aef24d7c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2B7E9C1-FC0F-4068-970A-2913141EEF6F}">
  <a:tblStyle styleId="{C2B7E9C1-FC0F-4068-970A-2913141EEF6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3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customschemas.google.com/relationships/presentationmetadata" Target="meta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3af2bc3e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83af2bc3e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F62DC382-8471-759C-FA84-7C826F0A0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>
            <a:extLst>
              <a:ext uri="{FF2B5EF4-FFF2-40B4-BE49-F238E27FC236}">
                <a16:creationId xmlns:a16="http://schemas.microsoft.com/office/drawing/2014/main" id="{42A158DF-2114-20EC-83FB-CC81F16C19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4:notes">
            <a:extLst>
              <a:ext uri="{FF2B5EF4-FFF2-40B4-BE49-F238E27FC236}">
                <a16:creationId xmlns:a16="http://schemas.microsoft.com/office/drawing/2014/main" id="{B5615BBB-1473-3333-3FC5-494F9C77FD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1958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9BFA5539-F286-0EC5-B878-8C990AD8B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>
            <a:extLst>
              <a:ext uri="{FF2B5EF4-FFF2-40B4-BE49-F238E27FC236}">
                <a16:creationId xmlns:a16="http://schemas.microsoft.com/office/drawing/2014/main" id="{D2F4E23F-8B22-47EC-E43C-083953537C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3:notes">
            <a:extLst>
              <a:ext uri="{FF2B5EF4-FFF2-40B4-BE49-F238E27FC236}">
                <a16:creationId xmlns:a16="http://schemas.microsoft.com/office/drawing/2014/main" id="{E912BE8A-5DC0-B10E-5AB3-D133695181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00494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C4216D04-1CD6-0AA0-03C2-4BFBC3C3F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>
            <a:extLst>
              <a:ext uri="{FF2B5EF4-FFF2-40B4-BE49-F238E27FC236}">
                <a16:creationId xmlns:a16="http://schemas.microsoft.com/office/drawing/2014/main" id="{C10BC5F2-4B11-9B4F-004C-21C5C28F8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B511F5F8-F4BF-6C8E-DB10-513833747F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0590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CFE6AF54-69CA-9B3E-2E62-F3348532D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>
            <a:extLst>
              <a:ext uri="{FF2B5EF4-FFF2-40B4-BE49-F238E27FC236}">
                <a16:creationId xmlns:a16="http://schemas.microsoft.com/office/drawing/2014/main" id="{5E657575-144C-7511-057B-3C101A41B0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23A097E9-6C05-9366-B820-8751050F76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9395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CEEC092F-131D-C2F4-B3E8-7D1CBA21D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>
            <a:extLst>
              <a:ext uri="{FF2B5EF4-FFF2-40B4-BE49-F238E27FC236}">
                <a16:creationId xmlns:a16="http://schemas.microsoft.com/office/drawing/2014/main" id="{FA86504A-261C-4D12-439C-D6FCF937C2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CF239EBC-AC05-987A-E342-5A26D1412F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32253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0F1A47F7-051D-B234-80B0-5B55C4AB8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>
            <a:extLst>
              <a:ext uri="{FF2B5EF4-FFF2-40B4-BE49-F238E27FC236}">
                <a16:creationId xmlns:a16="http://schemas.microsoft.com/office/drawing/2014/main" id="{2A34711A-D84A-4F43-CC61-3A49CD3096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3927B524-4E8D-FBEA-4CE7-990727EF5C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5754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8C2EEE37-8D4C-A124-EFBB-F31FFE4F1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>
            <a:extLst>
              <a:ext uri="{FF2B5EF4-FFF2-40B4-BE49-F238E27FC236}">
                <a16:creationId xmlns:a16="http://schemas.microsoft.com/office/drawing/2014/main" id="{3B02622E-71AE-A6F5-0134-DDB43149DC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124060B2-FBAC-8763-D115-0F3EAE216E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554031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83c8023fb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g283c8023fb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83af2bc3ea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g283af2bc3ea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83af2bc3ea_0_13"/>
          <p:cNvSpPr/>
          <p:nvPr/>
        </p:nvSpPr>
        <p:spPr>
          <a:xfrm>
            <a:off x="0" y="0"/>
            <a:ext cx="12192000" cy="6876725"/>
          </a:xfrm>
          <a:prstGeom prst="flowChartProcess">
            <a:avLst/>
          </a:prstGeom>
          <a:solidFill>
            <a:srgbClr val="4343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283af2bc3ea_0_13"/>
          <p:cNvSpPr txBox="1">
            <a:spLocks noGrp="1"/>
          </p:cNvSpPr>
          <p:nvPr>
            <p:ph type="body" idx="4294967295"/>
          </p:nvPr>
        </p:nvSpPr>
        <p:spPr>
          <a:xfrm>
            <a:off x="526324" y="571775"/>
            <a:ext cx="11665675" cy="60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Доброго времени суток!</a:t>
            </a:r>
            <a:br>
              <a:rPr lang="ru-RU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Это </a:t>
            </a:r>
            <a:r>
              <a:rPr lang="ru-RU" sz="21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шаблон </a:t>
            </a:r>
            <a:r>
              <a:rPr lang="ru-RU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презентации вашего проекта.</a:t>
            </a:r>
            <a:endParaRPr sz="21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1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Дизайн (цвет объектов, расположение и т.п.) можно поменять так, как вам больше нравится (рекомендовано использовать логотип </a:t>
            </a:r>
            <a:r>
              <a:rPr lang="ru-RU" sz="21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Кванториума</a:t>
            </a:r>
            <a:r>
              <a:rPr lang="ru-RU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и корпоративные цвета). </a:t>
            </a:r>
            <a:endParaRPr sz="21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br>
              <a:rPr lang="ru-RU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1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ВАЖНО! Сохраняйте структуру презентации,</a:t>
            </a:r>
            <a:r>
              <a:rPr lang="ru-RU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чтобы не потерять важную информацию о проекте. </a:t>
            </a:r>
            <a:endParaRPr sz="21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1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 презентацию можно и нужно добавлять фотографии, видеоролики, ссылки, аудиодорожки и т.п. </a:t>
            </a:r>
            <a:endParaRPr sz="21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1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1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Удачи на защите!</a:t>
            </a:r>
            <a:endParaRPr sz="21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br>
              <a:rPr lang="ru-RU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9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 помните, если появятся вопросы, вы можете обратиться к своему наставнику или специалисту по проектной деятельности Петру (89805964190 в Максе)</a:t>
            </a:r>
            <a:endParaRPr sz="19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/>
          <p:nvPr/>
        </p:nvSpPr>
        <p:spPr>
          <a:xfrm>
            <a:off x="0" y="18725"/>
            <a:ext cx="12192000" cy="6858000"/>
          </a:xfrm>
          <a:prstGeom prst="flowChartProcess">
            <a:avLst/>
          </a:prstGeom>
          <a:solidFill>
            <a:srgbClr val="E6913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>
            <a:spLocks noGrp="1"/>
          </p:cNvSpPr>
          <p:nvPr>
            <p:ph type="title" idx="4294967295"/>
          </p:nvPr>
        </p:nvSpPr>
        <p:spPr>
          <a:xfrm>
            <a:off x="215225" y="362150"/>
            <a:ext cx="91773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000"/>
              <a:buFont typeface="Arial"/>
              <a:buNone/>
            </a:pPr>
            <a:r>
              <a:rPr lang="ru-RU" sz="58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НАЗВАНИЕ ПРОЕКТА</a:t>
            </a:r>
            <a:endParaRPr sz="4200" dirty="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body" idx="4294967295"/>
          </p:nvPr>
        </p:nvSpPr>
        <p:spPr>
          <a:xfrm>
            <a:off x="215225" y="1855125"/>
            <a:ext cx="8642700" cy="10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chemeClr val="lt1"/>
                </a:solidFill>
              </a:rPr>
              <a:t>название </a:t>
            </a:r>
            <a:r>
              <a:rPr lang="ru-RU" dirty="0" err="1">
                <a:solidFill>
                  <a:schemeClr val="lt1"/>
                </a:solidFill>
              </a:rPr>
              <a:t>квантума</a:t>
            </a:r>
            <a:r>
              <a:rPr lang="ru-RU" dirty="0">
                <a:solidFill>
                  <a:schemeClr val="lt1"/>
                </a:solidFill>
              </a:rPr>
              <a:t> или нескольких, 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ru-RU" dirty="0">
                <a:solidFill>
                  <a:schemeClr val="lt1"/>
                </a:solidFill>
              </a:rPr>
              <a:t>если проект </a:t>
            </a:r>
            <a:r>
              <a:rPr lang="ru-RU" dirty="0" err="1">
                <a:solidFill>
                  <a:schemeClr val="lt1"/>
                </a:solidFill>
              </a:rPr>
              <a:t>межквантумный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94" name="Google Shape;94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72562" y="362150"/>
            <a:ext cx="1938400" cy="19207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3;p1">
            <a:extLst>
              <a:ext uri="{FF2B5EF4-FFF2-40B4-BE49-F238E27FC236}">
                <a16:creationId xmlns:a16="http://schemas.microsoft.com/office/drawing/2014/main" id="{82B026BC-2FC9-325F-9936-08A0ED0FFCFF}"/>
              </a:ext>
            </a:extLst>
          </p:cNvPr>
          <p:cNvSpPr txBox="1">
            <a:spLocks/>
          </p:cNvSpPr>
          <p:nvPr/>
        </p:nvSpPr>
        <p:spPr>
          <a:xfrm>
            <a:off x="8056880" y="5862319"/>
            <a:ext cx="3981124" cy="702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80000"/>
              </a:lnSpc>
              <a:buFont typeface="Arial"/>
              <a:buNone/>
            </a:pPr>
            <a:r>
              <a:rPr lang="ru-RU" dirty="0">
                <a:solidFill>
                  <a:schemeClr val="lt1"/>
                </a:solidFill>
              </a:rPr>
              <a:t>Номер группы или групп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2675" y="0"/>
            <a:ext cx="9478200" cy="6890075"/>
          </a:xfrm>
          <a:prstGeom prst="flowChartProcess">
            <a:avLst/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>
            <a:spLocks noGrp="1"/>
          </p:cNvSpPr>
          <p:nvPr>
            <p:ph type="title"/>
          </p:nvPr>
        </p:nvSpPr>
        <p:spPr>
          <a:xfrm>
            <a:off x="503975" y="365000"/>
            <a:ext cx="8241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000"/>
              <a:buFont typeface="Arial"/>
              <a:buNone/>
            </a:pPr>
            <a:r>
              <a:rPr lang="ru-RU" sz="3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НАД ПРОЕКТОМ РАБОТАЛИ</a:t>
            </a:r>
            <a:endParaRPr sz="33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3"/>
          <p:cNvSpPr txBox="1">
            <a:spLocks noGrp="1"/>
          </p:cNvSpPr>
          <p:nvPr>
            <p:ph type="body" idx="1"/>
          </p:nvPr>
        </p:nvSpPr>
        <p:spPr>
          <a:xfrm>
            <a:off x="597575" y="1757550"/>
            <a:ext cx="6075900" cy="10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300" b="1">
                <a:solidFill>
                  <a:schemeClr val="lt1"/>
                </a:solidFill>
              </a:rPr>
              <a:t>Фамилия Имя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800" i="1">
                <a:solidFill>
                  <a:schemeClr val="lt1"/>
                </a:solidFill>
              </a:rPr>
              <a:t>роль в команде</a:t>
            </a:r>
            <a:endParaRPr sz="1800" i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800" i="1">
                <a:solidFill>
                  <a:schemeClr val="lt1"/>
                </a:solidFill>
              </a:rPr>
              <a:t>квантум обучения (если участники из разных квантумов)</a:t>
            </a:r>
            <a:endParaRPr sz="1800" i="1">
              <a:solidFill>
                <a:schemeClr val="lt1"/>
              </a:solidFill>
            </a:endParaRPr>
          </a:p>
        </p:txBody>
      </p:sp>
      <p:sp>
        <p:nvSpPr>
          <p:cNvPr id="103" name="Google Shape;103;p3"/>
          <p:cNvSpPr txBox="1">
            <a:spLocks noGrp="1"/>
          </p:cNvSpPr>
          <p:nvPr>
            <p:ph type="body" idx="1"/>
          </p:nvPr>
        </p:nvSpPr>
        <p:spPr>
          <a:xfrm>
            <a:off x="597575" y="3059625"/>
            <a:ext cx="6075900" cy="10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300" b="1">
                <a:solidFill>
                  <a:schemeClr val="lt1"/>
                </a:solidFill>
              </a:rPr>
              <a:t>Фамилия Имя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800" i="1">
                <a:solidFill>
                  <a:schemeClr val="lt1"/>
                </a:solidFill>
              </a:rPr>
              <a:t>роль в команде</a:t>
            </a:r>
            <a:endParaRPr sz="1800" i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800" i="1">
                <a:solidFill>
                  <a:schemeClr val="lt1"/>
                </a:solidFill>
              </a:rPr>
              <a:t>квантум обучения (если участники из разных квантумов)</a:t>
            </a:r>
            <a:endParaRPr sz="1800" i="1">
              <a:solidFill>
                <a:schemeClr val="lt1"/>
              </a:solidFill>
            </a:endParaRPr>
          </a:p>
        </p:txBody>
      </p:sp>
      <p:sp>
        <p:nvSpPr>
          <p:cNvPr id="104" name="Google Shape;104;p3"/>
          <p:cNvSpPr txBox="1">
            <a:spLocks noGrp="1"/>
          </p:cNvSpPr>
          <p:nvPr>
            <p:ph type="body" idx="1"/>
          </p:nvPr>
        </p:nvSpPr>
        <p:spPr>
          <a:xfrm>
            <a:off x="597575" y="4241400"/>
            <a:ext cx="6075900" cy="10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300" b="1">
                <a:solidFill>
                  <a:schemeClr val="lt1"/>
                </a:solidFill>
              </a:rPr>
              <a:t>Фамилия Имя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800" i="1">
                <a:solidFill>
                  <a:schemeClr val="lt1"/>
                </a:solidFill>
              </a:rPr>
              <a:t>роль в команде</a:t>
            </a:r>
            <a:endParaRPr sz="1800" i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1800" i="1">
                <a:solidFill>
                  <a:schemeClr val="lt1"/>
                </a:solidFill>
              </a:rPr>
              <a:t>квантум обучения (если участники из разных квантумов)</a:t>
            </a:r>
            <a:endParaRPr sz="1800" i="1">
              <a:solidFill>
                <a:schemeClr val="lt1"/>
              </a:solidFill>
            </a:endParaRPr>
          </a:p>
        </p:txBody>
      </p:sp>
      <p:sp>
        <p:nvSpPr>
          <p:cNvPr id="105" name="Google Shape;105;p3"/>
          <p:cNvSpPr txBox="1">
            <a:spLocks noGrp="1"/>
          </p:cNvSpPr>
          <p:nvPr>
            <p:ph type="body" idx="1"/>
          </p:nvPr>
        </p:nvSpPr>
        <p:spPr>
          <a:xfrm>
            <a:off x="597575" y="6165600"/>
            <a:ext cx="6075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300" b="1">
                <a:solidFill>
                  <a:schemeClr val="lt1"/>
                </a:solidFill>
              </a:rPr>
              <a:t>Наставник: Фамилия Имя </a:t>
            </a:r>
            <a:endParaRPr sz="1800" i="1">
              <a:solidFill>
                <a:schemeClr val="lt1"/>
              </a:solidFill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9574475" y="1690700"/>
            <a:ext cx="25320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76A5AF"/>
                </a:solidFill>
                <a:latin typeface="Calibri"/>
                <a:ea typeface="Calibri"/>
                <a:cs typeface="Calibri"/>
                <a:sym typeface="Calibri"/>
              </a:rPr>
              <a:t>место для фотографий</a:t>
            </a:r>
            <a:endParaRPr sz="2100">
              <a:solidFill>
                <a:srgbClr val="76A5A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9574475" y="2985600"/>
            <a:ext cx="25320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76A5AF"/>
                </a:solidFill>
                <a:latin typeface="Calibri"/>
                <a:ea typeface="Calibri"/>
                <a:cs typeface="Calibri"/>
                <a:sym typeface="Calibri"/>
              </a:rPr>
              <a:t>место для фотографий</a:t>
            </a:r>
            <a:endParaRPr sz="2100">
              <a:solidFill>
                <a:srgbClr val="76A5A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9574475" y="4408000"/>
            <a:ext cx="25320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76A5AF"/>
                </a:solidFill>
                <a:latin typeface="Calibri"/>
                <a:ea typeface="Calibri"/>
                <a:cs typeface="Calibri"/>
                <a:sym typeface="Calibri"/>
              </a:rPr>
              <a:t>место для фотографий</a:t>
            </a:r>
            <a:endParaRPr sz="2100">
              <a:solidFill>
                <a:srgbClr val="76A5A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 txBox="1">
            <a:spLocks noGrp="1"/>
          </p:cNvSpPr>
          <p:nvPr>
            <p:ph type="body" idx="1"/>
          </p:nvPr>
        </p:nvSpPr>
        <p:spPr>
          <a:xfrm>
            <a:off x="597575" y="5495850"/>
            <a:ext cx="8493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300" b="1" dirty="0">
                <a:solidFill>
                  <a:schemeClr val="lt1"/>
                </a:solidFill>
              </a:rPr>
              <a:t>КОНТАКТЫ КОМАНДЫ: </a:t>
            </a:r>
            <a:r>
              <a:rPr lang="ru-RU" sz="2300" i="1" dirty="0">
                <a:solidFill>
                  <a:schemeClr val="lt1"/>
                </a:solidFill>
              </a:rPr>
              <a:t>8 988 888 88 88, </a:t>
            </a:r>
            <a:r>
              <a:rPr lang="en-US" sz="2300" i="1" dirty="0" err="1">
                <a:solidFill>
                  <a:schemeClr val="lt1"/>
                </a:solidFill>
              </a:rPr>
              <a:t>komanda</a:t>
            </a:r>
            <a:r>
              <a:rPr lang="ru-RU" sz="2300" i="1" dirty="0">
                <a:solidFill>
                  <a:schemeClr val="lt1"/>
                </a:solidFill>
              </a:rPr>
              <a:t>@a.ru</a:t>
            </a:r>
            <a:endParaRPr sz="1800" i="1" dirty="0">
              <a:solidFill>
                <a:schemeClr val="lt1"/>
              </a:solidFill>
            </a:endParaRPr>
          </a:p>
        </p:txBody>
      </p:sp>
      <p:pic>
        <p:nvPicPr>
          <p:cNvPr id="2" name="Google Shape;94;p1">
            <a:extLst>
              <a:ext uri="{FF2B5EF4-FFF2-40B4-BE49-F238E27FC236}">
                <a16:creationId xmlns:a16="http://schemas.microsoft.com/office/drawing/2014/main" id="{0B3A3E41-C1B6-85A1-282A-24A977A877A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3371" y="364999"/>
            <a:ext cx="1366179" cy="132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11147652-EC2E-2F01-E2B0-C8C7C9C4C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>
            <a:extLst>
              <a:ext uri="{FF2B5EF4-FFF2-40B4-BE49-F238E27FC236}">
                <a16:creationId xmlns:a16="http://schemas.microsoft.com/office/drawing/2014/main" id="{B73C0DC6-96AA-29B3-1454-1ADE5C96CE72}"/>
              </a:ext>
            </a:extLst>
          </p:cNvPr>
          <p:cNvSpPr/>
          <p:nvPr/>
        </p:nvSpPr>
        <p:spPr>
          <a:xfrm>
            <a:off x="2675" y="0"/>
            <a:ext cx="9331150" cy="6890075"/>
          </a:xfrm>
          <a:prstGeom prst="flowChartProcess">
            <a:avLst/>
          </a:prstGeom>
          <a:solidFill>
            <a:srgbClr val="8E7CC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>
            <a:extLst>
              <a:ext uri="{FF2B5EF4-FFF2-40B4-BE49-F238E27FC236}">
                <a16:creationId xmlns:a16="http://schemas.microsoft.com/office/drawing/2014/main" id="{982A05BC-8EFE-6170-E334-072CB5C4E1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95325"/>
            <a:ext cx="11001375" cy="661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</a:t>
            </a:r>
            <a:r>
              <a:rPr lang="en-US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ПРОЕКТА: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4">
            <a:extLst>
              <a:ext uri="{FF2B5EF4-FFF2-40B4-BE49-F238E27FC236}">
                <a16:creationId xmlns:a16="http://schemas.microsoft.com/office/drawing/2014/main" id="{40F325F6-5563-5501-6048-B82DF932EA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8201400" cy="47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Краткое описание проблемы </a:t>
            </a:r>
            <a:r>
              <a:rPr lang="ru-RU" sz="2100" i="1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(расскажите, зачем вы решили сделать свой проект. Чью боль вы решаете? Кто сталкивается с этой проблемой прямо сейчас? Как эту проблему решало человечество до вас?)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100" i="1" dirty="0">
                <a:solidFill>
                  <a:schemeClr val="lt1"/>
                </a:solidFill>
                <a:latin typeface="Montserrat Medium"/>
                <a:sym typeface="Montserrat Medium"/>
              </a:rPr>
            </a:br>
            <a:r>
              <a:rPr lang="ru-RU" sz="2100" i="1" dirty="0">
                <a:solidFill>
                  <a:schemeClr val="lt1"/>
                </a:solidFill>
                <a:latin typeface="Montserrat Medium"/>
                <a:sym typeface="Montserrat Medium"/>
              </a:rPr>
              <a:t>Попробуйте ответить по этим вопросам: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lt1"/>
                </a:solidFill>
              </a:rPr>
              <a:t>что не так?;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lt1"/>
                </a:solidFill>
              </a:rPr>
              <a:t>что будет, если сделать как надо?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пример: Проблема данного проекта посвящена теме </a:t>
            </a:r>
            <a:r>
              <a:rPr lang="ru-RU" sz="1500" i="1" dirty="0" err="1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созданиия</a:t>
            </a: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благоприятных условий для фотосинтеза. Идеальное будущее, где описанная проблема решена: растения дают максимальный урожай, прибавку в росте и лучше очищают воздух – всё это может стать результатом фотосинтеза. Растения – это продуценты, которые создают питательные вещества и являются естественными фильтрами. При повышении продуктивности фотосинтеза мы ожидаем улучшение экологии. </a:t>
            </a:r>
          </a:p>
        </p:txBody>
      </p:sp>
      <p:sp>
        <p:nvSpPr>
          <p:cNvPr id="117" name="Google Shape;117;p4">
            <a:extLst>
              <a:ext uri="{FF2B5EF4-FFF2-40B4-BE49-F238E27FC236}">
                <a16:creationId xmlns:a16="http://schemas.microsoft.com/office/drawing/2014/main" id="{7EE21A12-D6CA-1623-3847-4D5FAE73FE39}"/>
              </a:ext>
            </a:extLst>
          </p:cNvPr>
          <p:cNvSpPr txBox="1"/>
          <p:nvPr/>
        </p:nvSpPr>
        <p:spPr>
          <a:xfrm>
            <a:off x="9403275" y="423200"/>
            <a:ext cx="2534700" cy="341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br>
              <a:rPr lang="ru-RU" sz="2100" dirty="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100" dirty="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Что можно описать дополнительно:</a:t>
            </a:r>
            <a:endParaRPr sz="2100" dirty="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источники информации, </a:t>
            </a:r>
            <a:endParaRPr sz="2100" dirty="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результаты опроса,</a:t>
            </a:r>
            <a:endParaRPr sz="2100" dirty="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скрины, </a:t>
            </a:r>
            <a:endParaRPr sz="2100" dirty="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фотографии, иллюстрирующие проблему и т.п.</a:t>
            </a:r>
            <a:endParaRPr sz="2100" dirty="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94;p1">
            <a:extLst>
              <a:ext uri="{FF2B5EF4-FFF2-40B4-BE49-F238E27FC236}">
                <a16:creationId xmlns:a16="http://schemas.microsoft.com/office/drawing/2014/main" id="{DF86491C-95A4-A41C-1232-59A572E96CE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1530" y="363469"/>
            <a:ext cx="1403983" cy="132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0447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98D3F4B8-5A17-D48C-5160-562CED428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>
            <a:extLst>
              <a:ext uri="{FF2B5EF4-FFF2-40B4-BE49-F238E27FC236}">
                <a16:creationId xmlns:a16="http://schemas.microsoft.com/office/drawing/2014/main" id="{33F84858-9A76-708A-95A1-95959AE92A61}"/>
              </a:ext>
            </a:extLst>
          </p:cNvPr>
          <p:cNvSpPr/>
          <p:nvPr/>
        </p:nvSpPr>
        <p:spPr>
          <a:xfrm>
            <a:off x="0" y="0"/>
            <a:ext cx="9478200" cy="6890075"/>
          </a:xfrm>
          <a:prstGeom prst="flowChartProcess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2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>
            <a:extLst>
              <a:ext uri="{FF2B5EF4-FFF2-40B4-BE49-F238E27FC236}">
                <a16:creationId xmlns:a16="http://schemas.microsoft.com/office/drawing/2014/main" id="{4D1E7D6B-0E0E-AB66-F8AC-D1030FB026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75" y="365000"/>
            <a:ext cx="8241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000"/>
              <a:buFont typeface="Arial"/>
              <a:buNone/>
            </a:pP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Актуальность проекта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Google Shape;117;p4">
            <a:extLst>
              <a:ext uri="{FF2B5EF4-FFF2-40B4-BE49-F238E27FC236}">
                <a16:creationId xmlns:a16="http://schemas.microsoft.com/office/drawing/2014/main" id="{212BE0D6-28C6-AE07-B04F-32DD5267A7F4}"/>
              </a:ext>
            </a:extLst>
          </p:cNvPr>
          <p:cNvSpPr txBox="1"/>
          <p:nvPr/>
        </p:nvSpPr>
        <p:spPr>
          <a:xfrm>
            <a:off x="9617225" y="427947"/>
            <a:ext cx="2534700" cy="315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здесь можно указать:</a:t>
            </a:r>
            <a:endParaRPr sz="2100" dirty="0">
              <a:solidFill>
                <a:schemeClr val="bg2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источники информации, </a:t>
            </a:r>
            <a:endParaRPr sz="2100" dirty="0">
              <a:solidFill>
                <a:schemeClr val="bg2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результаты опроса,</a:t>
            </a:r>
            <a:endParaRPr sz="2100" dirty="0">
              <a:solidFill>
                <a:schemeClr val="bg2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скрины, </a:t>
            </a:r>
            <a:endParaRPr sz="2100" dirty="0">
              <a:solidFill>
                <a:schemeClr val="bg2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фотографии, иллюстрирующие проблему и т.п.</a:t>
            </a:r>
            <a:endParaRPr sz="2100" dirty="0">
              <a:solidFill>
                <a:schemeClr val="bg2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16;p4">
            <a:extLst>
              <a:ext uri="{FF2B5EF4-FFF2-40B4-BE49-F238E27FC236}">
                <a16:creationId xmlns:a16="http://schemas.microsoft.com/office/drawing/2014/main" id="{2A0E78EF-CB0E-1B83-C53E-27EA0F2AEEA6}"/>
              </a:ext>
            </a:extLst>
          </p:cNvPr>
          <p:cNvSpPr txBox="1">
            <a:spLocks/>
          </p:cNvSpPr>
          <p:nvPr/>
        </p:nvSpPr>
        <p:spPr>
          <a:xfrm>
            <a:off x="503975" y="1911837"/>
            <a:ext cx="8201400" cy="47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ru-RU" sz="2100" dirty="0">
                <a:solidFill>
                  <a:schemeClr val="lt1"/>
                </a:solidFill>
              </a:rPr>
              <a:t>Актуальность проекта определяется тем, насколько она значима для общества</a:t>
            </a:r>
            <a:r>
              <a:rPr lang="en-US" sz="2100" dirty="0">
                <a:solidFill>
                  <a:schemeClr val="lt1"/>
                </a:solidFill>
              </a:rPr>
              <a:t>/</a:t>
            </a:r>
            <a:r>
              <a:rPr lang="ru-RU" sz="2100" dirty="0">
                <a:solidFill>
                  <a:schemeClr val="lt1"/>
                </a:solidFill>
              </a:rPr>
              <a:t>производства и т.д. проблема, решению которой призван способствовать проект. В правильно оформленной актуальности должны быть описаны результаты опросов, научных исследований, сборов статистических данных и т.д.</a:t>
            </a:r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ru-RU" sz="1500" i="1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ru-RU" sz="1500" i="1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ru-RU" sz="1500" i="1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Пример: </a:t>
            </a:r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Проект «Устройство по открыванию фрамуги "Ботанического сада Томского Государственного Университета«</a:t>
            </a:r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ru-RU" sz="1500" i="1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В оранжерее Ботанического Сада ТГУ находится 120 видов различных уникальных растений. Они нуждаются в поддержании определённого микроклимата, по результатам исследования биологов университета разные виды имеют температурный диапазон от 15 до 22 градусов по Цельсию. Одним из способов поддержания микроклимата является проветривание. Так как окон в оранжерее большое количество, они находятся на разной высоте, имеют большой вес, проветривание требует больших усилий и времени. Наш проект решает эту проблему.</a:t>
            </a:r>
          </a:p>
        </p:txBody>
      </p:sp>
      <p:pic>
        <p:nvPicPr>
          <p:cNvPr id="15" name="Google Shape;94;p1">
            <a:extLst>
              <a:ext uri="{FF2B5EF4-FFF2-40B4-BE49-F238E27FC236}">
                <a16:creationId xmlns:a16="http://schemas.microsoft.com/office/drawing/2014/main" id="{EE2DA70C-67B3-D1DB-ED73-94DAC8328D2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5616" y="364999"/>
            <a:ext cx="1383934" cy="132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732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/>
          <p:nvPr/>
        </p:nvSpPr>
        <p:spPr>
          <a:xfrm>
            <a:off x="0" y="0"/>
            <a:ext cx="9331150" cy="6890075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4"/>
          <p:cNvSpPr txBox="1">
            <a:spLocks noGrp="1"/>
          </p:cNvSpPr>
          <p:nvPr>
            <p:ph type="body" idx="1"/>
          </p:nvPr>
        </p:nvSpPr>
        <p:spPr>
          <a:xfrm>
            <a:off x="564875" y="1935800"/>
            <a:ext cx="8201400" cy="47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SMART является аббревиатурой, расшифровка которой: </a:t>
            </a:r>
            <a:b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en-US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Specific </a:t>
            </a: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(конкретная)</a:t>
            </a:r>
            <a:b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en-US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Measurable </a:t>
            </a: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(измеримая)</a:t>
            </a:r>
            <a:b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en-US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Achievable </a:t>
            </a: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(достижимая)</a:t>
            </a:r>
            <a:b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en-US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Relevant </a:t>
            </a: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(важная)</a:t>
            </a:r>
            <a:b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en-US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Time bound</a:t>
            </a: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(ограниченная во времени)</a:t>
            </a:r>
            <a:b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endParaRPr lang="ru-RU" sz="1500" i="1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i="1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Пример цели по </a:t>
            </a:r>
            <a:r>
              <a:rPr lang="en-US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SMART</a:t>
            </a: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i="1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Проект «Моделирование полета БПЛА в виртуальном 3D-пространстве»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b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Создание полетного задания, которое будет возможно использовать на физическом дроне, путем разработки виртуальной площадки в </a:t>
            </a:r>
            <a:r>
              <a:rPr lang="en-US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VR </a:t>
            </a:r>
            <a:r>
              <a:rPr lang="ru-RU" sz="1500" i="1" dirty="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до декабря 2024 года.</a:t>
            </a:r>
          </a:p>
        </p:txBody>
      </p:sp>
      <p:sp>
        <p:nvSpPr>
          <p:cNvPr id="117" name="Google Shape;117;p4"/>
          <p:cNvSpPr txBox="1"/>
          <p:nvPr/>
        </p:nvSpPr>
        <p:spPr>
          <a:xfrm>
            <a:off x="9403275" y="423200"/>
            <a:ext cx="2534700" cy="30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здесь можно указать:</a:t>
            </a:r>
            <a:endParaRPr sz="2100" dirty="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источники информации, </a:t>
            </a:r>
            <a:endParaRPr sz="2100" dirty="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результаты опроса,</a:t>
            </a:r>
            <a:endParaRPr sz="2100" dirty="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скрины, </a:t>
            </a:r>
            <a:endParaRPr sz="2100" dirty="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фотографии, иллюстрирующие проблему и т.п.</a:t>
            </a:r>
            <a:endParaRPr sz="2100" dirty="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 txBox="1">
            <a:spLocks noGrp="1"/>
          </p:cNvSpPr>
          <p:nvPr>
            <p:ph type="body" idx="1"/>
          </p:nvPr>
        </p:nvSpPr>
        <p:spPr>
          <a:xfrm>
            <a:off x="838200" y="1458638"/>
            <a:ext cx="8201400" cy="5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распишите цель проекта по SMART</a:t>
            </a:r>
            <a:endParaRPr sz="1500" i="1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" name="Google Shape;118;p4">
            <a:extLst>
              <a:ext uri="{FF2B5EF4-FFF2-40B4-BE49-F238E27FC236}">
                <a16:creationId xmlns:a16="http://schemas.microsoft.com/office/drawing/2014/main" id="{9F9F5B53-3D16-03B3-FBC6-BB93DA97A5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95325"/>
            <a:ext cx="11001375" cy="661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ЦЕЛЬ ПРОЕКТА: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" name="Google Shape;94;p1">
            <a:extLst>
              <a:ext uri="{FF2B5EF4-FFF2-40B4-BE49-F238E27FC236}">
                <a16:creationId xmlns:a16="http://schemas.microsoft.com/office/drawing/2014/main" id="{7B8C97D9-9853-3FA2-8AEA-EF2A7DF5140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9184" y="363469"/>
            <a:ext cx="1360416" cy="132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A154E36A-CE93-3C6E-1520-865DF187D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>
            <a:extLst>
              <a:ext uri="{FF2B5EF4-FFF2-40B4-BE49-F238E27FC236}">
                <a16:creationId xmlns:a16="http://schemas.microsoft.com/office/drawing/2014/main" id="{F23A04BA-D25B-923E-6D55-9BAB665F150A}"/>
              </a:ext>
            </a:extLst>
          </p:cNvPr>
          <p:cNvSpPr/>
          <p:nvPr/>
        </p:nvSpPr>
        <p:spPr>
          <a:xfrm>
            <a:off x="2675" y="0"/>
            <a:ext cx="9331150" cy="6890075"/>
          </a:xfrm>
          <a:prstGeom prst="flowChartProcess">
            <a:avLst/>
          </a:prstGeom>
          <a:solidFill>
            <a:srgbClr val="E6913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>
            <a:extLst>
              <a:ext uri="{FF2B5EF4-FFF2-40B4-BE49-F238E27FC236}">
                <a16:creationId xmlns:a16="http://schemas.microsoft.com/office/drawing/2014/main" id="{3C40AC59-AA88-3C69-F14A-E71E93C711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250" y="361950"/>
            <a:ext cx="7372800" cy="11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Задачи проекта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5">
            <a:extLst>
              <a:ext uri="{FF2B5EF4-FFF2-40B4-BE49-F238E27FC236}">
                <a16:creationId xmlns:a16="http://schemas.microsoft.com/office/drawing/2014/main" id="{D016543B-41E3-18B9-6C03-1829B01E1A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250" y="1462650"/>
            <a:ext cx="8054400" cy="47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Задачи проекта должны соответствовать цели проекта (рекомендованное количество задач от 3 до 5)</a:t>
            </a:r>
            <a:endParaRPr sz="20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пример: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Проект «Бионическая рука»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1. Изучить аналоги протеза руки.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2. Создать 3D-модель протеза в программе Fusion 360 CAD.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3. Разработать прототип бионической руки.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4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4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Google Shape;94;p1">
            <a:extLst>
              <a:ext uri="{FF2B5EF4-FFF2-40B4-BE49-F238E27FC236}">
                <a16:creationId xmlns:a16="http://schemas.microsoft.com/office/drawing/2014/main" id="{59F5D85B-8D0F-A472-ECC6-02826E39E55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1126" y="249450"/>
            <a:ext cx="1377613" cy="132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8479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CB21C430-01CE-F7B9-EA36-56C7A66A7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>
            <a:extLst>
              <a:ext uri="{FF2B5EF4-FFF2-40B4-BE49-F238E27FC236}">
                <a16:creationId xmlns:a16="http://schemas.microsoft.com/office/drawing/2014/main" id="{92836595-5C1C-E9B5-F9DA-B1CA3AF6E5A6}"/>
              </a:ext>
            </a:extLst>
          </p:cNvPr>
          <p:cNvSpPr/>
          <p:nvPr/>
        </p:nvSpPr>
        <p:spPr>
          <a:xfrm>
            <a:off x="2675" y="0"/>
            <a:ext cx="9331150" cy="6890075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>
            <a:extLst>
              <a:ext uri="{FF2B5EF4-FFF2-40B4-BE49-F238E27FC236}">
                <a16:creationId xmlns:a16="http://schemas.microsoft.com/office/drawing/2014/main" id="{BA5F5BBA-B743-F1EF-960A-3BCD1D0D89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250" y="361950"/>
            <a:ext cx="7372800" cy="11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Целевая аудитория проекта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5">
            <a:extLst>
              <a:ext uri="{FF2B5EF4-FFF2-40B4-BE49-F238E27FC236}">
                <a16:creationId xmlns:a16="http://schemas.microsoft.com/office/drawing/2014/main" id="{27B37951-615E-2CC8-C5FB-39A4B740FB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250" y="1844530"/>
            <a:ext cx="8054400" cy="47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Целевая аудитория проекта – это люди, которым интересен или может быть интересен наш конечный продукт или </a:t>
            </a:r>
            <a:r>
              <a:rPr lang="en-US" sz="2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MVP </a:t>
            </a:r>
            <a:r>
              <a:rPr lang="ru-RU" sz="2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(минимально жизнеспособный продукт).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ЦА (целевая аудитория) – это люди, которые объедены по каким либо признакам (возрастному, профессиональному, половому, территориальному и т.д.). Для этого тебе нужно будет изучить возможный спрос на твой продукт разных социальных слоев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Целевой аудиторией проекта могут быть заказчики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пример: Проект «Голосовой ассистент для школьника»</a:t>
            </a:r>
            <a:b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Целевая аудитория проекта – школьники в возрасте от 8 до 18, проживающие на территории Нижегородской области. </a:t>
            </a:r>
            <a:br>
              <a:rPr lang="ru-RU" sz="24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4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Google Shape;94;p1">
            <a:extLst>
              <a:ext uri="{FF2B5EF4-FFF2-40B4-BE49-F238E27FC236}">
                <a16:creationId xmlns:a16="http://schemas.microsoft.com/office/drawing/2014/main" id="{250E5C70-EF7C-FAB4-33DC-6FA3B2DAD2E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7759" y="361950"/>
            <a:ext cx="1295895" cy="132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2258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3BC44EC6-5A9E-22FD-942D-12673CC7D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>
            <a:extLst>
              <a:ext uri="{FF2B5EF4-FFF2-40B4-BE49-F238E27FC236}">
                <a16:creationId xmlns:a16="http://schemas.microsoft.com/office/drawing/2014/main" id="{7CD66D22-92AE-896E-48A8-8FF24DDD0F9F}"/>
              </a:ext>
            </a:extLst>
          </p:cNvPr>
          <p:cNvSpPr/>
          <p:nvPr/>
        </p:nvSpPr>
        <p:spPr>
          <a:xfrm>
            <a:off x="0" y="-16038"/>
            <a:ext cx="9331150" cy="6890075"/>
          </a:xfrm>
          <a:prstGeom prst="flowChartProcess">
            <a:avLst/>
          </a:prstGeom>
          <a:solidFill>
            <a:schemeClr val="tx2">
              <a:lumMod val="9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>
            <a:extLst>
              <a:ext uri="{FF2B5EF4-FFF2-40B4-BE49-F238E27FC236}">
                <a16:creationId xmlns:a16="http://schemas.microsoft.com/office/drawing/2014/main" id="{2F293DDF-4DAE-15F3-2EF6-A1142DB90E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250" y="361950"/>
            <a:ext cx="7372800" cy="11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Календарный план проекта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5">
            <a:extLst>
              <a:ext uri="{FF2B5EF4-FFF2-40B4-BE49-F238E27FC236}">
                <a16:creationId xmlns:a16="http://schemas.microsoft.com/office/drawing/2014/main" id="{BF2B279D-F8D9-7D30-F48C-1FB92F3E64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250" y="1239520"/>
            <a:ext cx="8054400" cy="534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Календарный план проекта (этапы реализации) – это максимально подробный и полный список всех работ, которые должны быть сделаны по конкретному проекту, с четким обозначением сроков каждого этапа.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Календарный план проекта вытекает из задач проекта (рекомендовано 1-3 мероприятия на каждую задачу проекта)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Пример: проект «Ботаническая рука»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Задача -  Изучить аналоги протеза руки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Мероприятия: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1. Изучить готовые аналоги и вычислить недостатки. (сроки: месяц, год)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2. Сравнить стоимость аналогов. (сроки: месяц, год)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3. Найти кинематические схемы, разработки будущей руки. (сроки: месяц, год)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Задача - Создать 3D-модель протеза в программе Fusion 360 CAD.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Мероприятия:</a:t>
            </a:r>
            <a:b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1. Изучить возможности программы </a:t>
            </a:r>
            <a:r>
              <a:rPr lang="en-US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Fusion 360 CAD</a:t>
            </a: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(сроки: месяц, год)</a:t>
            </a:r>
            <a:endParaRPr lang="en-US" sz="16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2. </a:t>
            </a: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Подготовить разные варианты возможных кодов и выбрать наилучшие (сроки: месяц, год)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Задача - Разработать прототип бионической руки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1. Провести тестирование готового результата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2. Доработать и провести испытания.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4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4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Google Shape;94;p1">
            <a:extLst>
              <a:ext uri="{FF2B5EF4-FFF2-40B4-BE49-F238E27FC236}">
                <a16:creationId xmlns:a16="http://schemas.microsoft.com/office/drawing/2014/main" id="{E1AEFED1-918B-BA62-45F3-3772563683D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9946" y="364999"/>
            <a:ext cx="1024214" cy="10976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8583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24;p5">
            <a:extLst>
              <a:ext uri="{FF2B5EF4-FFF2-40B4-BE49-F238E27FC236}">
                <a16:creationId xmlns:a16="http://schemas.microsoft.com/office/drawing/2014/main" id="{FCD33FD7-7DBA-447C-83C0-D97B2789A7EC}"/>
              </a:ext>
            </a:extLst>
          </p:cNvPr>
          <p:cNvSpPr/>
          <p:nvPr/>
        </p:nvSpPr>
        <p:spPr>
          <a:xfrm>
            <a:off x="0" y="-16038"/>
            <a:ext cx="12192000" cy="6890075"/>
          </a:xfrm>
          <a:prstGeom prst="flowChartProcess">
            <a:avLst/>
          </a:prstGeom>
          <a:solidFill>
            <a:schemeClr val="tx2">
              <a:lumMod val="9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Календарный план проекта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604CDB3B-30AB-4C5B-AFB5-9C472C7D9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257315"/>
              </p:ext>
            </p:extLst>
          </p:nvPr>
        </p:nvGraphicFramePr>
        <p:xfrm>
          <a:off x="843378" y="1323348"/>
          <a:ext cx="8591610" cy="3754120"/>
        </p:xfrm>
        <a:graphic>
          <a:graphicData uri="http://schemas.openxmlformats.org/drawingml/2006/table">
            <a:tbl>
              <a:tblPr firstRow="1" bandRow="1">
                <a:tableStyleId>{C2B7E9C1-FC0F-4068-970A-2913141EEF6F}</a:tableStyleId>
              </a:tblPr>
              <a:tblGrid>
                <a:gridCol w="358527">
                  <a:extLst>
                    <a:ext uri="{9D8B030D-6E8A-4147-A177-3AD203B41FA5}">
                      <a16:colId xmlns:a16="http://schemas.microsoft.com/office/drawing/2014/main" val="4174076888"/>
                    </a:ext>
                  </a:extLst>
                </a:gridCol>
                <a:gridCol w="1728711">
                  <a:extLst>
                    <a:ext uri="{9D8B030D-6E8A-4147-A177-3AD203B41FA5}">
                      <a16:colId xmlns:a16="http://schemas.microsoft.com/office/drawing/2014/main" val="269385732"/>
                    </a:ext>
                  </a:extLst>
                </a:gridCol>
                <a:gridCol w="2168124">
                  <a:extLst>
                    <a:ext uri="{9D8B030D-6E8A-4147-A177-3AD203B41FA5}">
                      <a16:colId xmlns:a16="http://schemas.microsoft.com/office/drawing/2014/main" val="2794289841"/>
                    </a:ext>
                  </a:extLst>
                </a:gridCol>
                <a:gridCol w="911442">
                  <a:extLst>
                    <a:ext uri="{9D8B030D-6E8A-4147-A177-3AD203B41FA5}">
                      <a16:colId xmlns:a16="http://schemas.microsoft.com/office/drawing/2014/main" val="2429704414"/>
                    </a:ext>
                  </a:extLst>
                </a:gridCol>
                <a:gridCol w="1256682">
                  <a:extLst>
                    <a:ext uri="{9D8B030D-6E8A-4147-A177-3AD203B41FA5}">
                      <a16:colId xmlns:a16="http://schemas.microsoft.com/office/drawing/2014/main" val="707535892"/>
                    </a:ext>
                  </a:extLst>
                </a:gridCol>
                <a:gridCol w="288033">
                  <a:extLst>
                    <a:ext uri="{9D8B030D-6E8A-4147-A177-3AD203B41FA5}">
                      <a16:colId xmlns:a16="http://schemas.microsoft.com/office/drawing/2014/main" val="2990070722"/>
                    </a:ext>
                  </a:extLst>
                </a:gridCol>
                <a:gridCol w="1880091">
                  <a:extLst>
                    <a:ext uri="{9D8B030D-6E8A-4147-A177-3AD203B41FA5}">
                      <a16:colId xmlns:a16="http://schemas.microsoft.com/office/drawing/2014/main" val="3699707199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Июнь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57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Montserrat" panose="00000500000000000000" pitchFamily="2" charset="-52"/>
                        </a:rPr>
                        <a:t>№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Montserrat" panose="00000500000000000000" pitchFamily="2" charset="-52"/>
                        </a:rPr>
                        <a:t>Описание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Дата</a:t>
                      </a:r>
                      <a:endParaRPr lang="ru-RU" sz="1400" dirty="0">
                        <a:effectLst/>
                        <a:latin typeface="Montserrat" panose="00000500000000000000" pitchFamily="2" charset="-52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Дата</a:t>
                      </a:r>
                      <a:endParaRPr lang="ru-RU" sz="14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Ответственный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839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Рассмотреть аналоги продукта Х на рынке, проанализировать, выявить их достоинства и недостатки, на основе этого создать концепцию нашего продукта</a:t>
                      </a:r>
                      <a:endParaRPr lang="ru-RU" sz="1400" dirty="0">
                        <a:effectLst/>
                        <a:latin typeface="Montserrat" panose="00000500000000000000" pitchFamily="2" charset="-52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1-11 июня</a:t>
                      </a:r>
                      <a:endParaRPr lang="ru-RU" sz="1400" dirty="0">
                        <a:effectLst/>
                        <a:latin typeface="Montserrat" panose="00000500000000000000" pitchFamily="2" charset="-52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-52"/>
                        </a:rPr>
                        <a:t>1-11 июня</a:t>
                      </a:r>
                      <a:endParaRPr lang="ru-RU" sz="1400" dirty="0">
                        <a:effectLst/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Соня, Антон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20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907016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Июль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92156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96886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23721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433274"/>
                  </a:ext>
                </a:extLst>
              </a:tr>
            </a:tbl>
          </a:graphicData>
        </a:graphic>
      </p:graphicFrame>
      <p:sp>
        <p:nvSpPr>
          <p:cNvPr id="8" name="Google Shape;125;p5">
            <a:extLst>
              <a:ext uri="{FF2B5EF4-FFF2-40B4-BE49-F238E27FC236}">
                <a16:creationId xmlns:a16="http://schemas.microsoft.com/office/drawing/2014/main" id="{44F6849A-A7FA-4783-AA7F-C0486DAE83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250" y="361950"/>
            <a:ext cx="7372800" cy="11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Пример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89188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12697F50-F777-F020-4293-B06C03B2C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>
            <a:extLst>
              <a:ext uri="{FF2B5EF4-FFF2-40B4-BE49-F238E27FC236}">
                <a16:creationId xmlns:a16="http://schemas.microsoft.com/office/drawing/2014/main" id="{65546683-081D-B1A3-E90A-F31793A79C1B}"/>
              </a:ext>
            </a:extLst>
          </p:cNvPr>
          <p:cNvSpPr/>
          <p:nvPr/>
        </p:nvSpPr>
        <p:spPr>
          <a:xfrm>
            <a:off x="2675" y="0"/>
            <a:ext cx="9331150" cy="6890075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>
            <a:extLst>
              <a:ext uri="{FF2B5EF4-FFF2-40B4-BE49-F238E27FC236}">
                <a16:creationId xmlns:a16="http://schemas.microsoft.com/office/drawing/2014/main" id="{73684EE4-7B9D-7AB6-239A-5C230A1BF4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250" y="361950"/>
            <a:ext cx="7372800" cy="11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Необходимые ресурсы проекта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5">
            <a:extLst>
              <a:ext uri="{FF2B5EF4-FFF2-40B4-BE49-F238E27FC236}">
                <a16:creationId xmlns:a16="http://schemas.microsoft.com/office/drawing/2014/main" id="{22A7209F-7EBA-E24E-EE16-DAA03B55DF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250" y="1844530"/>
            <a:ext cx="8054400" cy="47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Здесь вы можете написать про те материалы, которые были использованы в процессе реализации проекта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Пример: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Проект «Робот для парков»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Необходимые материалы: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Конструктор VEX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Среда программирования </a:t>
            </a:r>
            <a:r>
              <a:rPr lang="ru-RU" sz="18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RobotC</a:t>
            </a:r>
            <a:r>
              <a:rPr lang="ru-RU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18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for</a:t>
            </a:r>
            <a:r>
              <a:rPr lang="ru-RU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18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Vex</a:t>
            </a:r>
            <a:endParaRPr lang="ru-RU"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Знания о конструкторской деятельности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Знания о программировании в среде </a:t>
            </a:r>
            <a:r>
              <a:rPr lang="ru-RU" sz="18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RobotC</a:t>
            </a:r>
            <a:r>
              <a:rPr lang="ru-RU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18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for</a:t>
            </a:r>
            <a:r>
              <a:rPr lang="ru-RU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18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Vex</a:t>
            </a:r>
            <a:endParaRPr lang="ru-RU"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Знания работы с 3D принтером (</a:t>
            </a:r>
            <a:r>
              <a:rPr lang="ru-RU" sz="18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xyzPro</a:t>
            </a:r>
            <a:r>
              <a:rPr lang="ru-RU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Знания работы с программой Компас 3D</a:t>
            </a:r>
            <a:br>
              <a:rPr lang="ru-RU" sz="24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sz="24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Google Shape;94;p1">
            <a:extLst>
              <a:ext uri="{FF2B5EF4-FFF2-40B4-BE49-F238E27FC236}">
                <a16:creationId xmlns:a16="http://schemas.microsoft.com/office/drawing/2014/main" id="{06AFC129-B285-3BD6-D5DA-1FC4DEC2DFD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6637" y="361950"/>
            <a:ext cx="1287017" cy="132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5916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"/>
          <p:cNvSpPr/>
          <p:nvPr/>
        </p:nvSpPr>
        <p:spPr>
          <a:xfrm>
            <a:off x="8292575" y="3695025"/>
            <a:ext cx="3368700" cy="2914200"/>
          </a:xfrm>
          <a:prstGeom prst="rect">
            <a:avLst/>
          </a:prstGeom>
          <a:noFill/>
          <a:ln w="9525" cap="flat" cmpd="sng">
            <a:solidFill>
              <a:srgbClr val="A64D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"/>
          <p:cNvSpPr/>
          <p:nvPr/>
        </p:nvSpPr>
        <p:spPr>
          <a:xfrm>
            <a:off x="4400288" y="3695025"/>
            <a:ext cx="3368700" cy="2914200"/>
          </a:xfrm>
          <a:prstGeom prst="rect">
            <a:avLst/>
          </a:prstGeom>
          <a:noFill/>
          <a:ln w="9525" cap="flat" cmpd="sng">
            <a:solidFill>
              <a:srgbClr val="A64D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"/>
          <p:cNvSpPr/>
          <p:nvPr/>
        </p:nvSpPr>
        <p:spPr>
          <a:xfrm>
            <a:off x="336875" y="3695025"/>
            <a:ext cx="3368700" cy="2914200"/>
          </a:xfrm>
          <a:prstGeom prst="rect">
            <a:avLst/>
          </a:prstGeom>
          <a:noFill/>
          <a:ln w="9525" cap="flat" cmpd="sng">
            <a:solidFill>
              <a:srgbClr val="A64D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"/>
          <p:cNvSpPr/>
          <p:nvPr/>
        </p:nvSpPr>
        <p:spPr>
          <a:xfrm>
            <a:off x="336875" y="0"/>
            <a:ext cx="11523600" cy="3429000"/>
          </a:xfrm>
          <a:prstGeom prst="flowChartProcess">
            <a:avLst/>
          </a:prstGeom>
          <a:solidFill>
            <a:schemeClr val="accent2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000"/>
              <a:buFont typeface="Arial"/>
              <a:buNone/>
            </a:pPr>
            <a:r>
              <a:rPr lang="ru-RU" sz="3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ПРОЕКТ НАХОДИТСЯ НА СТАДИИ</a:t>
            </a:r>
            <a:endParaRPr sz="33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2"/>
          <p:cNvSpPr txBox="1">
            <a:spLocks noGrp="1"/>
          </p:cNvSpPr>
          <p:nvPr>
            <p:ph type="body" idx="1"/>
          </p:nvPr>
        </p:nvSpPr>
        <p:spPr>
          <a:xfrm>
            <a:off x="838200" y="1637250"/>
            <a:ext cx="10823100" cy="16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Расскажите, на какой стадии реализации находится </a:t>
            </a:r>
            <a:endParaRPr sz="2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ваш проект. </a:t>
            </a:r>
            <a:endParaRPr sz="2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Подробно опишите идею/макет/прототип.</a:t>
            </a:r>
            <a:endParaRPr sz="2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2"/>
          <p:cNvSpPr txBox="1"/>
          <p:nvPr/>
        </p:nvSpPr>
        <p:spPr>
          <a:xfrm>
            <a:off x="508000" y="3796625"/>
            <a:ext cx="3000000" cy="7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200" i="1">
                <a:solidFill>
                  <a:srgbClr val="A64D79"/>
                </a:solidFill>
                <a:latin typeface="Montserrat"/>
                <a:ea typeface="Montserrat"/>
                <a:cs typeface="Montserrat"/>
                <a:sym typeface="Montserrat"/>
              </a:rPr>
              <a:t>Добавьте фотографии</a:t>
            </a:r>
            <a:endParaRPr sz="1100" i="1">
              <a:solidFill>
                <a:srgbClr val="A64D79"/>
              </a:solidFill>
            </a:endParaRPr>
          </a:p>
        </p:txBody>
      </p:sp>
      <p:sp>
        <p:nvSpPr>
          <p:cNvPr id="141" name="Google Shape;141;p2"/>
          <p:cNvSpPr txBox="1"/>
          <p:nvPr/>
        </p:nvSpPr>
        <p:spPr>
          <a:xfrm>
            <a:off x="5178950" y="3950525"/>
            <a:ext cx="30000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200" i="1">
                <a:solidFill>
                  <a:srgbClr val="A64D79"/>
                </a:solidFill>
                <a:latin typeface="Montserrat"/>
                <a:ea typeface="Montserrat"/>
                <a:cs typeface="Montserrat"/>
                <a:sym typeface="Montserrat"/>
              </a:rPr>
              <a:t>схемы</a:t>
            </a:r>
            <a:endParaRPr sz="1100" i="1">
              <a:solidFill>
                <a:srgbClr val="A64D79"/>
              </a:solidFill>
            </a:endParaRPr>
          </a:p>
        </p:txBody>
      </p:sp>
      <p:sp>
        <p:nvSpPr>
          <p:cNvPr id="142" name="Google Shape;142;p2"/>
          <p:cNvSpPr txBox="1"/>
          <p:nvPr/>
        </p:nvSpPr>
        <p:spPr>
          <a:xfrm>
            <a:off x="8661275" y="3950525"/>
            <a:ext cx="30000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200" i="1">
                <a:solidFill>
                  <a:srgbClr val="A64D79"/>
                </a:solidFill>
                <a:latin typeface="Montserrat"/>
                <a:ea typeface="Montserrat"/>
                <a:cs typeface="Montserrat"/>
                <a:sym typeface="Montserrat"/>
              </a:rPr>
              <a:t>скрины и т.п.</a:t>
            </a:r>
            <a:endParaRPr sz="2200" i="1"/>
          </a:p>
        </p:txBody>
      </p:sp>
      <p:pic>
        <p:nvPicPr>
          <p:cNvPr id="2" name="Google Shape;94;p1">
            <a:extLst>
              <a:ext uri="{FF2B5EF4-FFF2-40B4-BE49-F238E27FC236}">
                <a16:creationId xmlns:a16="http://schemas.microsoft.com/office/drawing/2014/main" id="{76857486-D5D3-F8B4-6C96-14E991D6CD1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78501" y="365125"/>
            <a:ext cx="1375299" cy="132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/>
          <p:nvPr/>
        </p:nvSpPr>
        <p:spPr>
          <a:xfrm>
            <a:off x="490625" y="0"/>
            <a:ext cx="11348900" cy="2358200"/>
          </a:xfrm>
          <a:prstGeom prst="flowChartProcess">
            <a:avLst/>
          </a:prstGeom>
          <a:solidFill>
            <a:schemeClr val="tx1">
              <a:lumMod val="95000"/>
              <a:lumOff val="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 txBox="1">
            <a:spLocks noGrp="1"/>
          </p:cNvSpPr>
          <p:nvPr>
            <p:ph type="title"/>
          </p:nvPr>
        </p:nvSpPr>
        <p:spPr>
          <a:xfrm>
            <a:off x="838200" y="669425"/>
            <a:ext cx="11001300" cy="10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АНАЛИЗ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ru-RU" sz="22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Расскажите о достоинствах и недостатках вашего проекта.</a:t>
            </a:r>
            <a:br>
              <a:rPr lang="ru-RU" sz="22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2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Сравните с аналогами, выявите разницу. </a:t>
            </a:r>
            <a:endParaRPr sz="22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endParaRPr sz="4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59" name="Google Shape;159;p8"/>
          <p:cNvGraphicFramePr/>
          <p:nvPr/>
        </p:nvGraphicFramePr>
        <p:xfrm>
          <a:off x="490625" y="2582149"/>
          <a:ext cx="11348900" cy="3823940"/>
        </p:xfrm>
        <a:graphic>
          <a:graphicData uri="http://schemas.openxmlformats.org/drawingml/2006/table">
            <a:tbl>
              <a:tblPr firstRow="1" bandRow="1">
                <a:noFill/>
                <a:tableStyleId>{C2B7E9C1-FC0F-4068-970A-2913141EEF6F}</a:tableStyleId>
              </a:tblPr>
              <a:tblGrid>
                <a:gridCol w="2837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7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7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7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dirty="0"/>
                        <a:t>Критерии сравнения</a:t>
                      </a:r>
                      <a:endParaRPr sz="1800" u="none" strike="noStrike" cap="none" dirty="0"/>
                    </a:p>
                  </a:txBody>
                  <a:tcPr marL="91450" marR="91450" marT="45725" marB="45725" anchor="ctr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наш проект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конкурент1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/>
                        <a:t>конкурент2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solidFill>
                      <a:srgbClr val="4343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>
                    <a:solidFill>
                      <a:srgbClr val="B7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6C214268-A0F1-CE86-5FEE-9B184A6A3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>
            <a:extLst>
              <a:ext uri="{FF2B5EF4-FFF2-40B4-BE49-F238E27FC236}">
                <a16:creationId xmlns:a16="http://schemas.microsoft.com/office/drawing/2014/main" id="{6654DBAA-9DBA-E011-ABDC-C7DD9863AF80}"/>
              </a:ext>
            </a:extLst>
          </p:cNvPr>
          <p:cNvSpPr/>
          <p:nvPr/>
        </p:nvSpPr>
        <p:spPr>
          <a:xfrm>
            <a:off x="2675" y="0"/>
            <a:ext cx="9331150" cy="6890075"/>
          </a:xfrm>
          <a:prstGeom prst="flowChartProcess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>
            <a:extLst>
              <a:ext uri="{FF2B5EF4-FFF2-40B4-BE49-F238E27FC236}">
                <a16:creationId xmlns:a16="http://schemas.microsoft.com/office/drawing/2014/main" id="{5D3CB0CB-DB26-0F11-1880-3303968806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250" y="361950"/>
            <a:ext cx="7372800" cy="11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Перспективы реализации проекта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5">
            <a:extLst>
              <a:ext uri="{FF2B5EF4-FFF2-40B4-BE49-F238E27FC236}">
                <a16:creationId xmlns:a16="http://schemas.microsoft.com/office/drawing/2014/main" id="{DAD30DEB-D5F0-0E93-C7BB-DF0B7A5E8D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250" y="1844530"/>
            <a:ext cx="8054400" cy="47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Расскажите о своих планах по дальнейшей работе над проектом.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Как вы хотите его развивать, продвигать через площадки, договариваться с партнерами и т.п.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Если проект закончен или вы не планируете продолжать работу над ним, также озвучьте это. Нет ничего плохого в том, чтобы перейти к другим идеям!</a:t>
            </a:r>
            <a:br>
              <a:rPr lang="ru-RU" sz="24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sz="24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Google Shape;94;p1">
            <a:extLst>
              <a:ext uri="{FF2B5EF4-FFF2-40B4-BE49-F238E27FC236}">
                <a16:creationId xmlns:a16="http://schemas.microsoft.com/office/drawing/2014/main" id="{AD20A127-BAA5-45BF-DDE3-06D6C4C1423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4050" y="361950"/>
            <a:ext cx="1119604" cy="132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5814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"/>
          <p:cNvSpPr/>
          <p:nvPr/>
        </p:nvSpPr>
        <p:spPr>
          <a:xfrm>
            <a:off x="2675" y="0"/>
            <a:ext cx="12192000" cy="6890075"/>
          </a:xfrm>
          <a:prstGeom prst="flowChartProcess">
            <a:avLst/>
          </a:prstGeom>
          <a:solidFill>
            <a:schemeClr val="tx2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/>
          <p:nvPr/>
        </p:nvSpPr>
        <p:spPr>
          <a:xfrm rot="-533873">
            <a:off x="2609446" y="914479"/>
            <a:ext cx="7700066" cy="1817964"/>
          </a:xfrm>
          <a:prstGeom prst="homePlate">
            <a:avLst>
              <a:gd name="adj" fmla="val 5221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 txBox="1">
            <a:spLocks noGrp="1"/>
          </p:cNvSpPr>
          <p:nvPr>
            <p:ph type="body" idx="1"/>
          </p:nvPr>
        </p:nvSpPr>
        <p:spPr>
          <a:xfrm rot="-493937">
            <a:off x="840852" y="1583821"/>
            <a:ext cx="10515656" cy="47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4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ДЕМОНСТРАЦИЯ </a:t>
            </a:r>
            <a:endParaRPr sz="4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6"/>
          <p:cNvSpPr/>
          <p:nvPr/>
        </p:nvSpPr>
        <p:spPr>
          <a:xfrm rot="-304">
            <a:off x="2991218" y="2519425"/>
            <a:ext cx="6776100" cy="1632000"/>
          </a:xfrm>
          <a:prstGeom prst="homePlate">
            <a:avLst>
              <a:gd name="adj" fmla="val 5221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 txBox="1">
            <a:spLocks noGrp="1"/>
          </p:cNvSpPr>
          <p:nvPr>
            <p:ph type="body" idx="1"/>
          </p:nvPr>
        </p:nvSpPr>
        <p:spPr>
          <a:xfrm>
            <a:off x="838200" y="2896425"/>
            <a:ext cx="10515600" cy="4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4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ПРОЕКТА</a:t>
            </a:r>
            <a:endParaRPr sz="4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6"/>
          <p:cNvSpPr txBox="1">
            <a:spLocks noGrp="1"/>
          </p:cNvSpPr>
          <p:nvPr>
            <p:ph type="body" idx="1"/>
          </p:nvPr>
        </p:nvSpPr>
        <p:spPr>
          <a:xfrm>
            <a:off x="838200" y="5201150"/>
            <a:ext cx="10515600" cy="13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2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 этом этапе публичного выступления продемонстрируйте свой проект</a:t>
            </a:r>
            <a:endParaRPr sz="22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83c8023fb8_0_10"/>
          <p:cNvSpPr/>
          <p:nvPr/>
        </p:nvSpPr>
        <p:spPr>
          <a:xfrm>
            <a:off x="0" y="18725"/>
            <a:ext cx="9392525" cy="6858000"/>
          </a:xfrm>
          <a:prstGeom prst="flowChartProcess">
            <a:avLst/>
          </a:prstGeom>
          <a:solidFill>
            <a:srgbClr val="45818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283c8023fb8_0_10"/>
          <p:cNvSpPr txBox="1">
            <a:spLocks noGrp="1"/>
          </p:cNvSpPr>
          <p:nvPr>
            <p:ph type="title"/>
          </p:nvPr>
        </p:nvSpPr>
        <p:spPr>
          <a:xfrm>
            <a:off x="838200" y="361950"/>
            <a:ext cx="6629400" cy="9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Общий вывод по проекту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g283c8023fb8_0_10"/>
          <p:cNvSpPr txBox="1">
            <a:spLocks noGrp="1"/>
          </p:cNvSpPr>
          <p:nvPr>
            <p:ph type="body" idx="1"/>
          </p:nvPr>
        </p:nvSpPr>
        <p:spPr>
          <a:xfrm>
            <a:off x="838200" y="1303050"/>
            <a:ext cx="8150100" cy="51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solidFill>
                <a:schemeClr val="lt1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solidFill>
                <a:schemeClr val="lt1"/>
              </a:solidFill>
            </a:endParaRPr>
          </a:p>
          <a:p>
            <a:pPr marL="635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198" name="Google Shape;198;g283c8023fb8_0_10"/>
          <p:cNvSpPr txBox="1"/>
          <p:nvPr/>
        </p:nvSpPr>
        <p:spPr>
          <a:xfrm>
            <a:off x="9570975" y="361950"/>
            <a:ext cx="25347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45818E"/>
                </a:solidFill>
                <a:latin typeface="Calibri"/>
                <a:ea typeface="Calibri"/>
                <a:cs typeface="Calibri"/>
                <a:sym typeface="Calibri"/>
              </a:rPr>
              <a:t>место для любого мема :)</a:t>
            </a:r>
            <a:endParaRPr sz="2100">
              <a:solidFill>
                <a:srgbClr val="45818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26;p5">
            <a:extLst>
              <a:ext uri="{FF2B5EF4-FFF2-40B4-BE49-F238E27FC236}">
                <a16:creationId xmlns:a16="http://schemas.microsoft.com/office/drawing/2014/main" id="{2490B540-CA84-F0F4-83CB-06D33C08013C}"/>
              </a:ext>
            </a:extLst>
          </p:cNvPr>
          <p:cNvSpPr txBox="1">
            <a:spLocks/>
          </p:cNvSpPr>
          <p:nvPr/>
        </p:nvSpPr>
        <p:spPr>
          <a:xfrm>
            <a:off x="731250" y="1844530"/>
            <a:ext cx="8054400" cy="47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ru-RU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Расскажите ваши мысли по этому проекту – проанализируйте проблему проекта, актуальность, цель, процесс выполнения задач. </a:t>
            </a:r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ru-RU" sz="24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ru-RU" sz="24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Подытожьте всю свою работу</a:t>
            </a:r>
            <a:r>
              <a:rPr lang="ru-RU" sz="24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Wingdings" panose="05000000000000000000" pitchFamily="2" charset="2"/>
              </a:rPr>
              <a:t>.</a:t>
            </a:r>
            <a:br>
              <a:rPr lang="ru-RU" sz="24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sz="24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indent="0">
              <a:buSzPts val="2800"/>
              <a:buFont typeface="Arial"/>
              <a:buNone/>
            </a:pPr>
            <a:endParaRPr lang="ru-RU"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/>
          <p:nvPr/>
        </p:nvSpPr>
        <p:spPr>
          <a:xfrm>
            <a:off x="2675" y="0"/>
            <a:ext cx="9331150" cy="6890075"/>
          </a:xfrm>
          <a:prstGeom prst="flowChartProcess">
            <a:avLst/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 txBox="1">
            <a:spLocks noGrp="1"/>
          </p:cNvSpPr>
          <p:nvPr>
            <p:ph type="title"/>
          </p:nvPr>
        </p:nvSpPr>
        <p:spPr>
          <a:xfrm>
            <a:off x="595350" y="361925"/>
            <a:ext cx="8163600" cy="14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3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Что еще можно добавить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7"/>
          <p:cNvSpPr txBox="1">
            <a:spLocks noGrp="1"/>
          </p:cNvSpPr>
          <p:nvPr>
            <p:ph type="body" idx="1"/>
          </p:nvPr>
        </p:nvSpPr>
        <p:spPr>
          <a:xfrm>
            <a:off x="595350" y="1825625"/>
            <a:ext cx="80145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Образовательный результат работы (</a:t>
            </a:r>
            <a:r>
              <a:rPr lang="ru-RU" sz="25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скилы</a:t>
            </a:r>
            <a:r>
              <a:rPr lang="ru-RU" sz="2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sz="2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Смета проекта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sz="2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Экспертная оценка проекта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sz="2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Награды проекта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sz="2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Не бойтесь добавлять что-то свое. УДАЧИ</a:t>
            </a:r>
            <a:r>
              <a:rPr lang="ru-RU" sz="2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Wingdings" panose="05000000000000000000" pitchFamily="2" charset="2"/>
              </a:rPr>
              <a:t></a:t>
            </a:r>
            <a:endParaRPr lang="ru-RU" sz="2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5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9411350" y="614950"/>
            <a:ext cx="2689800" cy="7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rgbClr val="45818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Место для любых картинок</a:t>
            </a:r>
            <a:endParaRPr sz="2200">
              <a:solidFill>
                <a:srgbClr val="45818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83af2bc3ea_0_111"/>
          <p:cNvSpPr/>
          <p:nvPr/>
        </p:nvSpPr>
        <p:spPr>
          <a:xfrm>
            <a:off x="2675" y="0"/>
            <a:ext cx="12192000" cy="6890075"/>
          </a:xfrm>
          <a:prstGeom prst="flowChartProcess">
            <a:avLst/>
          </a:prstGeom>
          <a:solidFill>
            <a:srgbClr val="76A5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283af2bc3ea_0_111"/>
          <p:cNvSpPr/>
          <p:nvPr/>
        </p:nvSpPr>
        <p:spPr>
          <a:xfrm rot="-533873">
            <a:off x="2609446" y="914479"/>
            <a:ext cx="7700066" cy="1817964"/>
          </a:xfrm>
          <a:prstGeom prst="homePlate">
            <a:avLst>
              <a:gd name="adj" fmla="val 52210"/>
            </a:avLst>
          </a:prstGeom>
          <a:solidFill>
            <a:srgbClr val="C27B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283af2bc3ea_0_111"/>
          <p:cNvSpPr txBox="1">
            <a:spLocks noGrp="1"/>
          </p:cNvSpPr>
          <p:nvPr>
            <p:ph type="body" idx="1"/>
          </p:nvPr>
        </p:nvSpPr>
        <p:spPr>
          <a:xfrm rot="-493937">
            <a:off x="840852" y="1583821"/>
            <a:ext cx="10515656" cy="47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4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СПАСИБО</a:t>
            </a:r>
            <a:endParaRPr sz="4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g283af2bc3ea_0_111"/>
          <p:cNvSpPr/>
          <p:nvPr/>
        </p:nvSpPr>
        <p:spPr>
          <a:xfrm rot="-304">
            <a:off x="2991218" y="2519425"/>
            <a:ext cx="6776100" cy="1632000"/>
          </a:xfrm>
          <a:prstGeom prst="homePlate">
            <a:avLst>
              <a:gd name="adj" fmla="val 52210"/>
            </a:avLst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283af2bc3ea_0_111"/>
          <p:cNvSpPr txBox="1">
            <a:spLocks noGrp="1"/>
          </p:cNvSpPr>
          <p:nvPr>
            <p:ph type="body" idx="1"/>
          </p:nvPr>
        </p:nvSpPr>
        <p:spPr>
          <a:xfrm>
            <a:off x="838200" y="2896425"/>
            <a:ext cx="10515600" cy="4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4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 ВНИМАНИЕ</a:t>
            </a:r>
            <a:endParaRPr sz="4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g283af2bc3ea_0_111"/>
          <p:cNvSpPr txBox="1">
            <a:spLocks noGrp="1"/>
          </p:cNvSpPr>
          <p:nvPr>
            <p:ph type="body" idx="1"/>
          </p:nvPr>
        </p:nvSpPr>
        <p:spPr>
          <a:xfrm>
            <a:off x="838200" y="5201150"/>
            <a:ext cx="10515600" cy="13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200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Не забывайте ставить красивую точку в вашем выступлении. Поблагодарите за внимание и скажите, что готовы ответить на вопросы экспертов. </a:t>
            </a:r>
            <a:endParaRPr sz="220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1243</Words>
  <Application>Microsoft Office PowerPoint</Application>
  <PresentationFormat>Широкоэкранный</PresentationFormat>
  <Paragraphs>183</Paragraphs>
  <Slides>18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Montserrat Medium</vt:lpstr>
      <vt:lpstr>Arial</vt:lpstr>
      <vt:lpstr>Montserrat ExtraBold</vt:lpstr>
      <vt:lpstr>Montserrat</vt:lpstr>
      <vt:lpstr>Montserrat Light</vt:lpstr>
      <vt:lpstr>Calibri</vt:lpstr>
      <vt:lpstr>Тема Office</vt:lpstr>
      <vt:lpstr>Презентация PowerPoint</vt:lpstr>
      <vt:lpstr>НАЗВАНИЕ ПРОЕКТА</vt:lpstr>
      <vt:lpstr>НАД ПРОЕКТОМ РАБОТАЛИ</vt:lpstr>
      <vt:lpstr>ПРОБЛЕМА ПРОЕКТА:</vt:lpstr>
      <vt:lpstr>Актуальность проекта</vt:lpstr>
      <vt:lpstr>ЦЕЛЬ ПРОЕКТА:</vt:lpstr>
      <vt:lpstr>Задачи проекта</vt:lpstr>
      <vt:lpstr>Целевая аудитория проекта</vt:lpstr>
      <vt:lpstr>Календарный план проекта</vt:lpstr>
      <vt:lpstr>Пример</vt:lpstr>
      <vt:lpstr>Необходимые ресурсы проекта</vt:lpstr>
      <vt:lpstr>ПРОЕКТ НАХОДИТСЯ НА СТАДИИ</vt:lpstr>
      <vt:lpstr>АНАЛИЗ Расскажите о достоинствах и недостатках вашего проекта. Сравните с аналогами, выявите разницу.  </vt:lpstr>
      <vt:lpstr>Перспективы реализации проекта</vt:lpstr>
      <vt:lpstr>Презентация PowerPoint</vt:lpstr>
      <vt:lpstr>Общий вывод по проекту</vt:lpstr>
      <vt:lpstr>Что еще можно добавить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IngaPC</dc:creator>
  <cp:lastModifiedBy>User</cp:lastModifiedBy>
  <cp:revision>5</cp:revision>
  <dcterms:modified xsi:type="dcterms:W3CDTF">2026-06-04T10:33:23Z</dcterms:modified>
</cp:coreProperties>
</file>